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8"/>
  </p:notesMasterIdLst>
  <p:sldIdLst>
    <p:sldId id="256" r:id="rId2"/>
    <p:sldId id="281" r:id="rId3"/>
    <p:sldId id="258" r:id="rId4"/>
    <p:sldId id="299" r:id="rId5"/>
    <p:sldId id="282" r:id="rId6"/>
    <p:sldId id="284" r:id="rId7"/>
    <p:sldId id="286" r:id="rId8"/>
    <p:sldId id="288" r:id="rId9"/>
    <p:sldId id="289" r:id="rId10"/>
    <p:sldId id="300" r:id="rId11"/>
    <p:sldId id="297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94" r:id="rId20"/>
    <p:sldId id="295" r:id="rId21"/>
    <p:sldId id="269" r:id="rId22"/>
    <p:sldId id="270" r:id="rId23"/>
    <p:sldId id="301" r:id="rId24"/>
    <p:sldId id="271" r:id="rId25"/>
    <p:sldId id="273" r:id="rId26"/>
    <p:sldId id="274" r:id="rId27"/>
    <p:sldId id="292" r:id="rId28"/>
    <p:sldId id="293" r:id="rId29"/>
    <p:sldId id="275" r:id="rId30"/>
    <p:sldId id="276" r:id="rId31"/>
    <p:sldId id="302" r:id="rId32"/>
    <p:sldId id="291" r:id="rId33"/>
    <p:sldId id="278" r:id="rId34"/>
    <p:sldId id="279" r:id="rId35"/>
    <p:sldId id="280" r:id="rId36"/>
    <p:sldId id="30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3841-E19A-42CF-9BD0-3FC519B1B20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9D48-4EEA-465A-9B2D-D80463CF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41F181-0121-4131-A1F1-D1811101814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5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48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0171F1-B1C1-4181-A191-11918171818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9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50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E11121-71C1-4131-A1E1-E10181C1315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41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C1F1F1-F161-4111-A161-F1C1510171F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4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613131-D151-4101-B101-C1C111E1415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3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58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310191-3151-4191-A1C1-F181E141B1F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74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194C226-5010-4EB7-952A-E756DEB42C1F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24520" cy="4110840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47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C971599-36BA-4686-800E-A6B4E41A8D76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24520" cy="4110840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6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110111-A151-4121-9191-9171D1B1411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8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62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91E131-9131-41B1-B1B1-D1813101E18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75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66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41E151-8151-4171-A1A1-31D14111610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21C111-C1F1-4161-91E1-007171A1316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11</a:t>
            </a:fld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53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810111-3161-41E1-9161-41713151117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99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70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1311101-81F1-4171-91E1-714121B121F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6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A1F131-31B1-4141-9121-D13181E1510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12</a:t>
            </a:fld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919191-F1F1-41D1-B101-D121019101A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36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717131-21E1-41D1-8121-518121D1C11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31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1D191D1-4191-4151-8151-511101F1218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2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42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611121-D161-4101-8141-115151C1A1F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40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A101B1-5131-4181-81B1-61C1D1F1D100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96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46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E17191-0141-4111-B131-6101519171F1}" type="slidenum">
              <a:rPr lang="en-IN">
                <a:solidFill>
                  <a:srgbClr val="FFFFFF"/>
                </a:solidFill>
                <a:latin typeface="+mn-lt"/>
                <a:ea typeface="+mn-ea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5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9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5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4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24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89EC59-05C4-4883-8034-50FBFE436B4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3B6-0B07-4E19-B867-496EA7FC8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NEONATAL JAUNDICE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Dr.K.L.Chaitanya</a:t>
            </a:r>
            <a:endParaRPr lang="en-US" dirty="0"/>
          </a:p>
          <a:p>
            <a:r>
              <a:rPr lang="en-US" dirty="0" err="1"/>
              <a:t>Asst.professor</a:t>
            </a:r>
            <a:endParaRPr lang="en-US" dirty="0"/>
          </a:p>
          <a:p>
            <a:r>
              <a:rPr lang="en-US" dirty="0" err="1"/>
              <a:t>paediatrics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/>
              <a:t>Grading of extent of jaundice 2</a:t>
            </a:r>
            <a:endParaRPr lang="zh-CN" altLang="en-US" sz="4800" b="1"/>
          </a:p>
        </p:txBody>
      </p:sp>
      <p:pic>
        <p:nvPicPr>
          <p:cNvPr id="18435" name="内容占位符 3" descr="090324101753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6" y="1214439"/>
            <a:ext cx="7358063" cy="5297487"/>
          </a:xfrm>
        </p:spPr>
      </p:pic>
    </p:spTree>
    <p:extLst>
      <p:ext uri="{BB962C8B-B14F-4D97-AF65-F5344CB8AC3E}">
        <p14:creationId xmlns:p14="http://schemas.microsoft.com/office/powerpoint/2010/main" val="396960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752600" y="685800"/>
            <a:ext cx="84578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>
                <a:solidFill>
                  <a:srgbClr val="D26785"/>
                </a:solidFill>
                <a:latin typeface="Century Gothic"/>
              </a:rPr>
              <a:t>Clinical assessment of jaundice
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1981200" y="2209680"/>
            <a:ext cx="8229240" cy="3885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FFFF"/>
                </a:solidFill>
                <a:latin typeface="Century Gothic"/>
              </a:rPr>
              <a:t>Area of body 			Bilirubin levels						mg/dl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Face 				          	4-8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Upper trunk 				     5-12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Lower trunk &amp; thighs 		 8-16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Arms and lower legs 	     11-18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Palms &amp; soles 				&gt; 15</a:t>
            </a:r>
            <a:endParaRPr dirty="0"/>
          </a:p>
        </p:txBody>
      </p:sp>
      <p:sp>
        <p:nvSpPr>
          <p:cNvPr id="201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02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71E151A1-5181-4161-A151-D1D1E15141C1}" type="slidenum">
              <a:rPr lang="en-IN">
                <a:solidFill>
                  <a:srgbClr val="FFFFFF"/>
                </a:solidFill>
                <a:latin typeface="Century Gothic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09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Physiological jaundice
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1981200" y="1295280"/>
            <a:ext cx="8229240" cy="4419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Characteristics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Appears after 24 hours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Maximum intensity by 4th-5th day in term &amp; 7th day in preterm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Serum level less than 15 mg / dl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Clinically not detectable after 14 days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Disappears without any treatment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FFFFFF"/>
                </a:solidFill>
                <a:latin typeface="Century Gothic"/>
              </a:rPr>
              <a:t>Note: Baby should, however, be watched for worsening of jaundice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06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D141E181-A131-4111-B131-1111C1D18101}" type="slidenum">
              <a:rPr lang="en-IN">
                <a:solidFill>
                  <a:srgbClr val="FFFFFF"/>
                </a:solidFill>
                <a:latin typeface="Century Gothic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02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Pathological jaundice</a:t>
            </a:r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Appears within 24 hours of age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Increase of bilirubin &gt; 5 mg / dl / day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Serum bilirubin &gt; 15 mg / dl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Jaundice persisting after 14 days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Stool clay / white colored and urine staining clothes yellow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Direct bilirubin&gt; 2 mg / dl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1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42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11E171A1-61B1-4121-B141-C121219131E1}" type="slidenum">
              <a:rPr lang="en-IN">
                <a:solidFill>
                  <a:srgbClr val="FFFFFF"/>
                </a:solidFill>
                <a:latin typeface="Century Gothic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97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2209800" y="76320"/>
            <a:ext cx="77720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Causes of jaundice</a:t>
            </a:r>
            <a:endParaRPr/>
          </a:p>
        </p:txBody>
      </p:sp>
      <p:sp>
        <p:nvSpPr>
          <p:cNvPr id="244" name="TextShape 2"/>
          <p:cNvSpPr txBox="1"/>
          <p:nvPr/>
        </p:nvSpPr>
        <p:spPr>
          <a:xfrm>
            <a:off x="2311400" y="1222560"/>
            <a:ext cx="7772040" cy="5257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Appearing within 24 hours of age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Hemolytic disease of NB : Rh, ABO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Infections: TORCH, malaria, bacterial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G6PD deficiency</a:t>
            </a:r>
            <a:endParaRPr dirty="0"/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Appearing between 24-72 hours of life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Physiological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Sepsis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Polycythemia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Concealed hemorrhage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Intraventricular hemorrhage</a:t>
            </a:r>
            <a:endParaRPr dirty="0"/>
          </a:p>
          <a:p>
            <a:pPr>
              <a:lnSpc>
                <a:spcPct val="120000"/>
              </a:lnSpc>
              <a:buSzPct val="80000"/>
              <a:buFont typeface="Wingdings 2" charset="2"/>
              <a:buChar char=""/>
            </a:pPr>
            <a:r>
              <a:rPr lang="en-US" sz="2200" dirty="0">
                <a:solidFill>
                  <a:srgbClr val="FFFFFF"/>
                </a:solidFill>
                <a:latin typeface="Century Gothic"/>
              </a:rPr>
              <a:t>Increased entero-hepatic circulation</a:t>
            </a:r>
            <a:endParaRPr dirty="0"/>
          </a:p>
        </p:txBody>
      </p:sp>
      <p:sp>
        <p:nvSpPr>
          <p:cNvPr id="245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46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F131F191-2161-41D1-91F1-51F111C13131}" type="slidenum">
              <a:rPr lang="en-IN">
                <a:solidFill>
                  <a:srgbClr val="FFFFFF"/>
                </a:solidFill>
                <a:latin typeface="Century Gothic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98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209800" y="457200"/>
            <a:ext cx="77720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Causes of jaundice</a:t>
            </a:r>
            <a:endParaRPr/>
          </a:p>
        </p:txBody>
      </p:sp>
      <p:sp>
        <p:nvSpPr>
          <p:cNvPr id="248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After 72 hours of age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Sepsis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Cephalhaematoma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Neonatal hepatitis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Extra-hepatic biliary atresia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Breast milk jaundice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Metabolic disorders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9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50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417101F1-6131-4111-B1D1-41C191311171}" type="slidenum">
              <a:rPr lang="en-IN">
                <a:solidFill>
                  <a:srgbClr val="FFFFFF"/>
                </a:solidFill>
                <a:latin typeface="Century Gothic"/>
              </a:rPr>
              <a:t>15</a:t>
            </a:fld>
            <a:endParaRPr/>
          </a:p>
        </p:txBody>
      </p:sp>
      <p:sp>
        <p:nvSpPr>
          <p:cNvPr id="251" name="CustomShape 5"/>
          <p:cNvSpPr/>
          <p:nvPr/>
        </p:nvSpPr>
        <p:spPr>
          <a:xfrm>
            <a:off x="1524000" y="0"/>
            <a:ext cx="8848440" cy="27432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328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Common causes in India
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Physiological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Blood group incompatibility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G6PD deficiency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Bruising and cephalhaematoma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Intrauterine and postnatal infections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Breast milk jaundice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8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59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91711141-F171-41A1-A111-11B1B16121F1}" type="slidenum">
              <a:rPr lang="en-IN">
                <a:solidFill>
                  <a:srgbClr val="FFFFFF"/>
                </a:solidFill>
                <a:latin typeface="Century Gothic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8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 dirty="0">
                <a:solidFill>
                  <a:srgbClr val="D26785"/>
                </a:solidFill>
                <a:latin typeface="Century Gothic"/>
              </a:rPr>
              <a:t>Approach to jaundiced baby
</a:t>
            </a:r>
            <a:endParaRPr dirty="0"/>
          </a:p>
        </p:txBody>
      </p:sp>
      <p:sp>
        <p:nvSpPr>
          <p:cNvPr id="261" name="TextShape 2"/>
          <p:cNvSpPr txBox="1"/>
          <p:nvPr/>
        </p:nvSpPr>
        <p:spPr>
          <a:xfrm>
            <a:off x="2133480" y="1117600"/>
            <a:ext cx="8479102" cy="46733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birth weight</a:t>
            </a:r>
          </a:p>
          <a:p>
            <a:pPr>
              <a:lnSpc>
                <a:spcPct val="80000"/>
              </a:lnSpc>
              <a:buSzPct val="80000"/>
            </a:pPr>
            <a:endParaRPr lang="en-US" sz="2800" dirty="0">
              <a:solidFill>
                <a:srgbClr val="FFFFFF"/>
              </a:solidFill>
              <a:latin typeface="Century Gothic"/>
            </a:endParaRPr>
          </a:p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 gestation and postnatal age</a:t>
            </a:r>
          </a:p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endParaRPr sz="2800" dirty="0"/>
          </a:p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Assess clinical condition (well or ill)</a:t>
            </a:r>
          </a:p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endParaRPr sz="2800" dirty="0"/>
          </a:p>
          <a:p>
            <a:pPr>
              <a:lnSpc>
                <a:spcPct val="80000"/>
              </a:lnSpc>
              <a:buSzPct val="80000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     physiological or pathological</a:t>
            </a:r>
          </a:p>
          <a:p>
            <a:pPr>
              <a:lnSpc>
                <a:spcPct val="80000"/>
              </a:lnSpc>
              <a:buSzPct val="80000"/>
            </a:pPr>
            <a:endParaRPr sz="2800" dirty="0"/>
          </a:p>
          <a:p>
            <a:pPr marL="457200" indent="-457200">
              <a:lnSpc>
                <a:spcPct val="8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FF"/>
                </a:solidFill>
                <a:latin typeface="Century Gothic"/>
              </a:rPr>
              <a:t>Look for evidence of kernicterus* in deeply jaundiced NB</a:t>
            </a:r>
            <a:endParaRPr sz="2800" dirty="0"/>
          </a:p>
          <a:p>
            <a:pPr marL="457200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sz="2800" dirty="0"/>
          </a:p>
          <a:p>
            <a:pPr marL="457200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*Lethargy and poor feeding, poor or absent Moro's, </a:t>
            </a:r>
            <a:r>
              <a:rPr lang="en-US" sz="2800" i="1" dirty="0" err="1">
                <a:solidFill>
                  <a:srgbClr val="FFFFFF"/>
                </a:solidFill>
                <a:latin typeface="Century Gothic"/>
              </a:rPr>
              <a:t>opisthotonus</a:t>
            </a:r>
            <a:r>
              <a:rPr lang="en-US" sz="2800" i="1" dirty="0">
                <a:solidFill>
                  <a:srgbClr val="FFFFFF"/>
                </a:solidFill>
                <a:latin typeface="Century Gothic"/>
              </a:rPr>
              <a:t> or convulsions</a:t>
            </a:r>
            <a:endParaRPr sz="2800"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sp>
        <p:nvSpPr>
          <p:cNvPr id="262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63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118141B1-7141-4101-9181-71D1E131E121}" type="slidenum">
              <a:rPr lang="en-IN">
                <a:solidFill>
                  <a:srgbClr val="FFFFFF"/>
                </a:solidFill>
                <a:latin typeface="Century Gothic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91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Workup
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2133480" y="1447920"/>
            <a:ext cx="7772040" cy="4647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dirty="0">
                <a:solidFill>
                  <a:srgbClr val="FFFFFF"/>
                </a:solidFill>
                <a:latin typeface="Century Gothic"/>
              </a:rPr>
              <a:t>Maternal &amp; perinatal history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dirty="0">
                <a:solidFill>
                  <a:srgbClr val="FFFFFF"/>
                </a:solidFill>
                <a:latin typeface="Century Gothic"/>
              </a:rPr>
              <a:t>Physical examination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dirty="0">
                <a:solidFill>
                  <a:srgbClr val="FFFFFF"/>
                </a:solidFill>
                <a:latin typeface="Century Gothic"/>
              </a:rPr>
              <a:t>Laboratory tests (must in all)*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Total &amp; direct bilirubin*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Blood group and Rh for mother and baby*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Hematocrit, retic count and peripheral smear*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Sepsis screen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Liver and thyroid function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dirty="0">
                <a:solidFill>
                  <a:srgbClr val="FFFFFF"/>
                </a:solidFill>
                <a:latin typeface="Century Gothic"/>
              </a:rPr>
              <a:t>TORCH titers, liver scan when conjugated hyperbilirubinemia</a:t>
            </a:r>
            <a:endParaRPr dirty="0"/>
          </a:p>
        </p:txBody>
      </p:sp>
      <p:sp>
        <p:nvSpPr>
          <p:cNvPr id="266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67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F181D181-91A1-4111-A171-4100C121B191}" type="slidenum">
              <a:rPr lang="en-IN">
                <a:solidFill>
                  <a:srgbClr val="FFFFFF"/>
                </a:solidFill>
                <a:latin typeface="Century Gothic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25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neonataljaundice1-130430082354-phpapp01/95/neonatal-jaundice-1-7-638.jpg?cb=1367310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78" y="329939"/>
            <a:ext cx="8754892" cy="65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/>
              <a:t>What is the Neonatal Jaundice?</a:t>
            </a:r>
            <a:endParaRPr lang="zh-CN" altLang="en-US" b="1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zh-CN"/>
              <a:t>Neonatal Jaundice(also called Newborn jaundice) is a condition marked </a:t>
            </a:r>
            <a:r>
              <a:rPr lang="en-US" altLang="zh-CN">
                <a:solidFill>
                  <a:srgbClr val="FF0000"/>
                </a:solidFill>
              </a:rPr>
              <a:t>by high levels of bilirubin in the blood</a:t>
            </a:r>
            <a:r>
              <a:rPr lang="en-US" altLang="zh-CN"/>
              <a:t>. </a:t>
            </a:r>
          </a:p>
        </p:txBody>
      </p:sp>
      <p:pic>
        <p:nvPicPr>
          <p:cNvPr id="4100" name="图片 3" descr="NEWBOR~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500438"/>
            <a:ext cx="37719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309814" y="3643313"/>
            <a:ext cx="4429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Calibri" panose="020F0502020204030204" pitchFamily="34" charset="0"/>
              </a:rPr>
              <a:t>The increased bilirubin cause the infant's skin and whites of the eyes (sclera) to look yellow.</a:t>
            </a:r>
            <a:endParaRPr lang="zh-CN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8" y="0"/>
            <a:ext cx="1142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Management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Rationale: reduce level of serum bilirubin and prevent bilirubin toxicity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Prevention of hyperbilirubinemia: early feeds, adequate hydration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Reduction of bilirubin levels: phototherapy, exchange transfusion, drugs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0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71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9141A161-E1C1-41E1-8111-5161E1412121}" type="slidenum">
              <a:rPr lang="en-IN">
                <a:solidFill>
                  <a:srgbClr val="FFFFFF"/>
                </a:solidFill>
                <a:latin typeface="Century Gothic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7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Principle of phototherapy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1752600" y="1981080"/>
            <a:ext cx="8915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Native bilirubin    			Photo isomers of bilirubin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Century Gothic"/>
              </a:rPr>
              <a:t>				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		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     Insoluble		   	            	Soluble</a:t>
            </a:r>
            <a:endParaRPr dirty="0"/>
          </a:p>
        </p:txBody>
      </p:sp>
      <p:sp>
        <p:nvSpPr>
          <p:cNvPr id="274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75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C121B101-A171-4101-A111-A1A1D1F13121}" type="slidenum">
              <a:rPr lang="en-IN">
                <a:solidFill>
                  <a:srgbClr val="FFFFFF"/>
                </a:solidFill>
                <a:latin typeface="Century Gothic"/>
              </a:rPr>
              <a:t>22</a:t>
            </a:fld>
            <a:endParaRPr/>
          </a:p>
        </p:txBody>
      </p:sp>
      <p:sp>
        <p:nvSpPr>
          <p:cNvPr id="276" name="Line 5"/>
          <p:cNvSpPr/>
          <p:nvPr/>
        </p:nvSpPr>
        <p:spPr>
          <a:xfrm>
            <a:off x="4419480" y="2666880"/>
            <a:ext cx="1676520" cy="0"/>
          </a:xfrm>
          <a:prstGeom prst="line">
            <a:avLst/>
          </a:prstGeom>
          <a:ln w="50760">
            <a:solidFill>
              <a:srgbClr val="FFFFFF"/>
            </a:solidFill>
            <a:round/>
            <a:tailEnd type="triangle" w="med" len="med"/>
          </a:ln>
        </p:spPr>
      </p:sp>
      <p:sp>
        <p:nvSpPr>
          <p:cNvPr id="277" name="CustomShape 6"/>
          <p:cNvSpPr/>
          <p:nvPr/>
        </p:nvSpPr>
        <p:spPr>
          <a:xfrm>
            <a:off x="4495800" y="2270160"/>
            <a:ext cx="167616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000" dirty="0">
                <a:solidFill>
                  <a:srgbClr val="000000"/>
                </a:solidFill>
                <a:latin typeface="Century Gothic"/>
              </a:rPr>
              <a:t>450-460nm</a:t>
            </a:r>
            <a:endParaRPr dirty="0"/>
          </a:p>
        </p:txBody>
      </p:sp>
      <p:sp>
        <p:nvSpPr>
          <p:cNvPr id="278" name="CustomShape 7"/>
          <p:cNvSpPr/>
          <p:nvPr/>
        </p:nvSpPr>
        <p:spPr>
          <a:xfrm>
            <a:off x="4724400" y="2743200"/>
            <a:ext cx="137124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000">
                <a:solidFill>
                  <a:srgbClr val="000000"/>
                </a:solidFill>
                <a:latin typeface="Century Gothic"/>
              </a:rPr>
              <a:t>of light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451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ewhealthadvisor.com/images/1HT09250/Conventional%20Photo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8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Phototherapy equipment</a:t>
            </a:r>
            <a:endParaRPr/>
          </a:p>
        </p:txBody>
      </p:sp>
      <p:sp>
        <p:nvSpPr>
          <p:cNvPr id="280" name="TextShape 2"/>
          <p:cNvSpPr txBox="1"/>
          <p:nvPr/>
        </p:nvSpPr>
        <p:spPr>
          <a:xfrm>
            <a:off x="2209800" y="1981080"/>
            <a:ext cx="7924320" cy="40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White  light tubes 6-8*/ 4 blue light tubes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Cradle or incubator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Eye shades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*</a:t>
            </a:r>
            <a:r>
              <a:rPr lang="en-US" sz="2400">
                <a:solidFill>
                  <a:srgbClr val="FFFFFF"/>
                </a:solidFill>
                <a:latin typeface="Century Gothic"/>
              </a:rPr>
              <a:t>May use 150 W halogen bulb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1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82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D19121B1-D1A1-41F1-9131-01A1E141E1B1}" type="slidenum">
              <a:rPr lang="en-IN">
                <a:solidFill>
                  <a:srgbClr val="FFFFFF"/>
                </a:solidFill>
                <a:latin typeface="Century Gothic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73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Phototherapy</a:t>
            </a:r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Technique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Perform hand wash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Place baby naked in cradle or incubator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Fix eye shades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Keep baby at  least 45 cm from lights, if using closer monitor temperature of baby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Start phototherapy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0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91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61B13191-D1D1-4121-9161-E141418191C1}" type="slidenum">
              <a:rPr lang="en-IN">
                <a:solidFill>
                  <a:srgbClr val="FFFFFF"/>
                </a:solidFill>
                <a:latin typeface="Century Gothic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77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Phototherapy</a:t>
            </a:r>
            <a:endParaRPr/>
          </a:p>
        </p:txBody>
      </p:sp>
      <p:sp>
        <p:nvSpPr>
          <p:cNvPr id="293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Frequent extra breast feeding every 2 hourly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Turn baby after each feed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Temperature record 2 to 4 hourly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Weight record- daily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Monitor urine frequency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Monitor bilirubin level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4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95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A121B1B1-C101-41E1-A161-1121E141F1C1}" type="slidenum">
              <a:rPr lang="en-IN">
                <a:solidFill>
                  <a:srgbClr val="FFFFFF"/>
                </a:solidFill>
                <a:latin typeface="Century Gothic"/>
              </a:r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26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r>
              <a:rPr lang="en-US"/>
              <a:t>NJ - </a:t>
            </a:r>
            <a:fld id="{E85F8844-49D8-4AA1-96DB-ACACD32FA9E0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81200" y="131760"/>
            <a:ext cx="8229600" cy="1435320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Key point in the practical execution of phototherapy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4247" y="1731524"/>
            <a:ext cx="8469549" cy="4052391"/>
          </a:xfrm>
        </p:spPr>
        <p:txBody>
          <a:bodyPr wrap="square">
            <a:spAutoFit/>
          </a:bodyPr>
          <a:lstStyle/>
          <a:p>
            <a:pPr marL="2880" indent="0">
              <a:buNone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en-GB" sz="2800" dirty="0"/>
              <a:t>1-The infant should be naked except for diaper , eye to be covered</a:t>
            </a:r>
          </a:p>
          <a:p>
            <a:pPr marL="2880" indent="0">
              <a:buNone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en-GB" sz="2800" dirty="0"/>
              <a:t>2- distance between the skin and light source .</a:t>
            </a:r>
          </a:p>
          <a:p>
            <a:pPr marL="2880" indent="0">
              <a:buNone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en-GB" sz="2800" dirty="0"/>
              <a:t>3-when used spotlight , the infant is placed in centre .</a:t>
            </a:r>
          </a:p>
          <a:p>
            <a:pPr marL="2880" indent="0">
              <a:buNone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en-GB" sz="2800" dirty="0"/>
              <a:t>4- routinely add 10-15% extra fluid .</a:t>
            </a:r>
          </a:p>
          <a:p>
            <a:pPr marL="2880" indent="0">
              <a:buNone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en-GB" sz="2800" dirty="0"/>
              <a:t>5- timing of follow -up S.B testing must be individualized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77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r>
              <a:rPr lang="en-US"/>
              <a:t>NJ - </a:t>
            </a:r>
            <a:fld id="{9D94CF64-2E52-4613-BFC4-5AC5EBE5A652}" type="slidenum">
              <a:t>28</a:t>
            </a:fld>
            <a:endParaRPr lang="en-US"/>
          </a:p>
        </p:txBody>
      </p:sp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4000" y="0"/>
            <a:ext cx="9144000" cy="70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>
                <a:solidFill>
                  <a:srgbClr val="D26785"/>
                </a:solidFill>
                <a:latin typeface="Century Gothic"/>
              </a:rPr>
              <a:t>Side effects of phototherapy
</a:t>
            </a:r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Increased insensible water loss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Loose stools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Skin rash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Bronze baby syndrome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Hyperthermia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Upsets maternal baby interaction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May result in hypocalcemia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299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E18171A1-6121-4111-A191-4111D161D171}" type="slidenum">
              <a:rPr lang="en-IN">
                <a:solidFill>
                  <a:srgbClr val="FFFFFF"/>
                </a:solidFill>
                <a:latin typeface="Century Gothic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76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Neonatal Jaundice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b="1" dirty="0">
                <a:solidFill>
                  <a:srgbClr val="FFFFFF"/>
                </a:solidFill>
                <a:latin typeface="Century Gothic"/>
              </a:rPr>
              <a:t>Visible form of bilirubinemia 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b="1" dirty="0">
                <a:solidFill>
                  <a:srgbClr val="FFFFFF"/>
                </a:solidFill>
                <a:latin typeface="Century Gothic"/>
              </a:rPr>
              <a:t>Adult sclera &gt;2mg / dl</a:t>
            </a:r>
            <a:endParaRPr dirty="0"/>
          </a:p>
          <a:p>
            <a:pPr lvl="1">
              <a:lnSpc>
                <a:spcPct val="100000"/>
              </a:lnSpc>
              <a:buSzPct val="95000"/>
              <a:buFont typeface="Verdana"/>
              <a:buChar char="›"/>
            </a:pPr>
            <a:r>
              <a:rPr lang="en-US" sz="2600" b="1" dirty="0">
                <a:solidFill>
                  <a:srgbClr val="FFFFFF"/>
                </a:solidFill>
                <a:latin typeface="Century Gothic"/>
              </a:rPr>
              <a:t>Newborn skin &gt;5 mg / dl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b="1" dirty="0">
                <a:solidFill>
                  <a:srgbClr val="FFFFFF"/>
                </a:solidFill>
                <a:latin typeface="Century Gothic"/>
              </a:rPr>
              <a:t>Occurs in 60% of term and 80% of preterm neonates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 b="1" dirty="0">
                <a:solidFill>
                  <a:srgbClr val="FFFFFF"/>
                </a:solidFill>
                <a:latin typeface="Century Gothic"/>
              </a:rPr>
              <a:t>However, significant jaundice occurs in     6 % of term babies </a:t>
            </a:r>
            <a:endParaRPr dirty="0"/>
          </a:p>
        </p:txBody>
      </p:sp>
      <p:sp>
        <p:nvSpPr>
          <p:cNvPr id="169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170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C161B1A1-6131-41F1-91F1-F1D191F131D1}" type="slidenum">
              <a:rPr lang="en-IN">
                <a:solidFill>
                  <a:srgbClr val="FFFFFF"/>
                </a:solidFill>
                <a:latin typeface="Century Gothic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61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>
                <a:solidFill>
                  <a:srgbClr val="D26785"/>
                </a:solidFill>
                <a:latin typeface="Century Gothic"/>
              </a:rPr>
              <a:t>Choice of blood for exchange
blood transfusion
</a:t>
            </a:r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ABO incompatibility</a:t>
            </a:r>
            <a:endParaRPr/>
          </a:p>
          <a:p>
            <a:pPr lvl="1">
              <a:lnSpc>
                <a:spcPct val="90000"/>
              </a:lnSpc>
              <a:buSzPct val="95000"/>
              <a:buFont typeface="Verdana"/>
              <a:buChar char="›"/>
            </a:pPr>
            <a:r>
              <a:rPr lang="en-US" sz="2600">
                <a:solidFill>
                  <a:srgbClr val="FFFFFF"/>
                </a:solidFill>
                <a:latin typeface="Century Gothic"/>
              </a:rPr>
              <a:t>Use O blood of same Rh type, ideal O cells suspended in AB plasma</a:t>
            </a:r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Rh isoimmunization</a:t>
            </a:r>
            <a:endParaRPr/>
          </a:p>
          <a:p>
            <a:pPr lvl="1">
              <a:lnSpc>
                <a:spcPct val="90000"/>
              </a:lnSpc>
              <a:buSzPct val="95000"/>
              <a:buFont typeface="Verdana"/>
              <a:buChar char="›"/>
            </a:pPr>
            <a:r>
              <a:rPr lang="en-US" sz="2600">
                <a:solidFill>
                  <a:srgbClr val="FFFFFF"/>
                </a:solidFill>
                <a:latin typeface="Century Gothic"/>
              </a:rPr>
              <a:t>Emergency 0 -ve blood                                 Ideal 0 -ve suspended in AB plasma                or baby's blood group but Rh -ve</a:t>
            </a:r>
            <a:endParaRPr/>
          </a:p>
          <a:p>
            <a:pPr>
              <a:lnSpc>
                <a:spcPct val="9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Other situations</a:t>
            </a:r>
            <a:endParaRPr/>
          </a:p>
          <a:p>
            <a:pPr lvl="1">
              <a:lnSpc>
                <a:spcPct val="90000"/>
              </a:lnSpc>
              <a:buSzPct val="95000"/>
              <a:buFont typeface="Verdana"/>
              <a:buChar char="›"/>
            </a:pPr>
            <a:r>
              <a:rPr lang="en-US" sz="2600">
                <a:solidFill>
                  <a:srgbClr val="FFFFFF"/>
                </a:solidFill>
                <a:latin typeface="Century Gothic"/>
              </a:rPr>
              <a:t>Baby's blood group</a:t>
            </a:r>
            <a:endParaRPr/>
          </a:p>
        </p:txBody>
      </p:sp>
      <p:sp>
        <p:nvSpPr>
          <p:cNvPr id="302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303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11411111-2141-41B1-9131-41C1D101B151}" type="slidenum">
              <a:rPr lang="en-IN">
                <a:solidFill>
                  <a:srgbClr val="FFFFFF"/>
                </a:solidFill>
                <a:latin typeface="Century Gothic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0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Phenobarbitone- increases </a:t>
            </a:r>
            <a:r>
              <a:rPr lang="en-US" dirty="0" err="1"/>
              <a:t>y&amp;z</a:t>
            </a:r>
            <a:r>
              <a:rPr lang="en-US" dirty="0"/>
              <a:t> ligandin receptors-induces liver enzymes-increases conjugation</a:t>
            </a:r>
          </a:p>
          <a:p>
            <a:r>
              <a:rPr lang="en-US" dirty="0" err="1"/>
              <a:t>Metalloporphyrins</a:t>
            </a:r>
            <a:r>
              <a:rPr lang="en-US" dirty="0"/>
              <a:t>- </a:t>
            </a:r>
            <a:r>
              <a:rPr lang="en-US" dirty="0" err="1"/>
              <a:t>tin&amp;zinc-inhibits</a:t>
            </a:r>
            <a:r>
              <a:rPr lang="en-US" dirty="0"/>
              <a:t> </a:t>
            </a:r>
            <a:r>
              <a:rPr lang="en-US" dirty="0" err="1"/>
              <a:t>heme</a:t>
            </a:r>
            <a:r>
              <a:rPr lang="en-US" dirty="0"/>
              <a:t> oxygenase</a:t>
            </a:r>
          </a:p>
          <a:p>
            <a:r>
              <a:rPr lang="en-US" dirty="0"/>
              <a:t>IVIG- inhibits </a:t>
            </a:r>
            <a:r>
              <a:rPr lang="en-US" dirty="0" err="1"/>
              <a:t>heamolysis</a:t>
            </a:r>
            <a:endParaRPr lang="en-US" dirty="0"/>
          </a:p>
          <a:p>
            <a:r>
              <a:rPr lang="en-US" dirty="0"/>
              <a:t>Oral agar </a:t>
            </a:r>
            <a:r>
              <a:rPr lang="en-US" dirty="0" err="1"/>
              <a:t>agar</a:t>
            </a:r>
            <a:r>
              <a:rPr lang="en-US" dirty="0"/>
              <a:t> &amp;cholestyramine- decreases </a:t>
            </a:r>
            <a:r>
              <a:rPr lang="en-US" dirty="0" err="1"/>
              <a:t>entero</a:t>
            </a:r>
            <a:r>
              <a:rPr lang="en-US" dirty="0"/>
              <a:t> hepatic circulation</a:t>
            </a:r>
          </a:p>
          <a:p>
            <a:r>
              <a:rPr lang="en-US" dirty="0"/>
              <a:t>Albumin infusions-increases bilirubin binding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7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22694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214689"/>
            <a:ext cx="41798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/>
              <a:t>Kernicterus</a:t>
            </a:r>
            <a:endParaRPr lang="zh-CN" altLang="en-US" b="1"/>
          </a:p>
        </p:txBody>
      </p:sp>
      <p:sp>
        <p:nvSpPr>
          <p:cNvPr id="25604" name="内容占位符 2"/>
          <p:cNvSpPr>
            <a:spLocks noGrp="1"/>
          </p:cNvSpPr>
          <p:nvPr>
            <p:ph idx="1"/>
          </p:nvPr>
        </p:nvSpPr>
        <p:spPr>
          <a:xfrm>
            <a:off x="1881188" y="1500188"/>
            <a:ext cx="8115300" cy="4525962"/>
          </a:xfrm>
        </p:spPr>
        <p:txBody>
          <a:bodyPr/>
          <a:lstStyle/>
          <a:p>
            <a:pPr eaLnBrk="1" hangingPunct="1"/>
            <a:r>
              <a:rPr lang="en-US" altLang="zh-CN"/>
              <a:t>Kernicterus is damage to the brain centers of infants caused by increased levels of </a:t>
            </a:r>
            <a:r>
              <a:rPr lang="en-US" altLang="zh-CN">
                <a:solidFill>
                  <a:srgbClr val="FF0000"/>
                </a:solidFill>
              </a:rPr>
              <a:t>unconjugated-indirect bilirubin </a:t>
            </a:r>
            <a:r>
              <a:rPr lang="en-US" altLang="zh-CN"/>
              <a:t>which is free (not bound to albumin).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3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1981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>
                <a:solidFill>
                  <a:srgbClr val="D26785"/>
                </a:solidFill>
                <a:latin typeface="Century Gothic"/>
              </a:rPr>
              <a:t>Prolonged indirect jaundice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1981200" y="1523880"/>
            <a:ext cx="8229240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FFFFFF"/>
                </a:solidFill>
                <a:latin typeface="Century Gothic"/>
              </a:rPr>
              <a:t>Causes</a:t>
            </a:r>
            <a:endParaRPr/>
          </a:p>
          <a:p>
            <a:pPr>
              <a:lnSpc>
                <a:spcPct val="14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Crigler Najjar syndrome</a:t>
            </a:r>
            <a:endParaRPr/>
          </a:p>
          <a:p>
            <a:pPr>
              <a:lnSpc>
                <a:spcPct val="14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Breast milk jaundice</a:t>
            </a:r>
            <a:endParaRPr/>
          </a:p>
          <a:p>
            <a:pPr>
              <a:lnSpc>
                <a:spcPct val="14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Hypothyroidism</a:t>
            </a:r>
            <a:endParaRPr/>
          </a:p>
          <a:p>
            <a:pPr>
              <a:lnSpc>
                <a:spcPct val="14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Pyloric stenosis</a:t>
            </a:r>
            <a:endParaRPr/>
          </a:p>
          <a:p>
            <a:pPr>
              <a:lnSpc>
                <a:spcPct val="14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Ongoing hemolysis, malaria</a:t>
            </a:r>
            <a:endParaRPr/>
          </a:p>
        </p:txBody>
      </p:sp>
      <p:sp>
        <p:nvSpPr>
          <p:cNvPr id="308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309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F15131E1-31D1-41A1-B1A1-610171E13111}" type="slidenum">
              <a:rPr lang="en-IN">
                <a:solidFill>
                  <a:srgbClr val="FFFFFF"/>
                </a:solidFill>
                <a:latin typeface="Century Gothic"/>
              </a:r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46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752600" y="277920"/>
            <a:ext cx="86864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Conjugated hyperbilirubinemia</a:t>
            </a:r>
            <a:r>
              <a:rPr lang="en-US" sz="4000" b="1">
                <a:solidFill>
                  <a:srgbClr val="D26785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Suspect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High colored urine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White or clay colored stool </a:t>
            </a:r>
            <a:endParaRPr/>
          </a:p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Caution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Wingdings" charset="2"/>
              <a:buChar char="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Always refer to hospital for investigations so that biliary atresia or metabolic disorders can be diagnosed and managed early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2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313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F1F15121-8161-4151-B1C1-A1E1E1211101}" type="slidenum">
              <a:rPr lang="en-IN">
                <a:solidFill>
                  <a:srgbClr val="FFFFFF"/>
                </a:solidFill>
                <a:latin typeface="Century Gothic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66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524000" y="609480"/>
            <a:ext cx="89150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200" b="1">
                <a:solidFill>
                  <a:srgbClr val="D26785"/>
                </a:solidFill>
                <a:latin typeface="Century Gothic"/>
              </a:rPr>
              <a:t>Conjugated hyperbilirubinemia</a:t>
            </a:r>
            <a:r>
              <a:rPr lang="en-US" sz="3400" b="1">
                <a:solidFill>
                  <a:srgbClr val="D26785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315" name="TextShape 2"/>
          <p:cNvSpPr txBox="1"/>
          <p:nvPr/>
        </p:nvSpPr>
        <p:spPr>
          <a:xfrm>
            <a:off x="1981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FFFF"/>
                </a:solidFill>
                <a:latin typeface="Century Gothic"/>
              </a:rPr>
              <a:t>Causes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Idiopathic neonatal hepatitis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Infections -Hepatitis B, TORCH, sepsis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Biliary atresia, choledochal cyst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Metabolic -Galactosemia, tyrosinemia, hypothyroidism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2" charset="2"/>
              <a:buChar char=""/>
            </a:pPr>
            <a:r>
              <a:rPr lang="en-US" sz="3000">
                <a:solidFill>
                  <a:srgbClr val="FFFFFF"/>
                </a:solidFill>
                <a:latin typeface="Century Gothic"/>
              </a:rPr>
              <a:t>Total parenteral nutrition</a:t>
            </a:r>
            <a:endParaRPr/>
          </a:p>
        </p:txBody>
      </p:sp>
      <p:sp>
        <p:nvSpPr>
          <p:cNvPr id="316" name="TextShape 3"/>
          <p:cNvSpPr txBox="1"/>
          <p:nvPr/>
        </p:nvSpPr>
        <p:spPr>
          <a:xfrm>
            <a:off x="6315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Teaching Aids: NNF</a:t>
            </a:r>
            <a:endParaRPr/>
          </a:p>
        </p:txBody>
      </p:sp>
      <p:sp>
        <p:nvSpPr>
          <p:cNvPr id="317" name="TextShape 4"/>
          <p:cNvSpPr txBox="1"/>
          <p:nvPr/>
        </p:nvSpPr>
        <p:spPr>
          <a:xfrm>
            <a:off x="152400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Century Gothic"/>
              </a:rPr>
              <a:t>NJ - </a:t>
            </a:r>
            <a:fld id="{9111A181-71F1-41F1-B141-F161C191B1A1}" type="slidenum">
              <a:rPr lang="en-IN">
                <a:solidFill>
                  <a:srgbClr val="FFFFFF"/>
                </a:solidFill>
                <a:latin typeface="Century Gothic"/>
              </a:r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217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309814" y="428626"/>
            <a:ext cx="6072187" cy="164306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452689" y="357189"/>
            <a:ext cx="5500687" cy="7143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内容占位符 3" descr="bilirubin metabolis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1" y="285751"/>
            <a:ext cx="7593013" cy="6238875"/>
          </a:xfrm>
        </p:spPr>
      </p:pic>
    </p:spTree>
    <p:extLst>
      <p:ext uri="{BB962C8B-B14F-4D97-AF65-F5344CB8AC3E}">
        <p14:creationId xmlns:p14="http://schemas.microsoft.com/office/powerpoint/2010/main" val="21698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1952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>
                <a:latin typeface="Arial" panose="020B0604020202020204" pitchFamily="34" charset="0"/>
              </a:rPr>
              <a:t>Special characteristic in neonates</a:t>
            </a:r>
            <a:endParaRPr lang="zh-CN" altLang="en-US" sz="360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1.More </a:t>
            </a:r>
            <a:r>
              <a:rPr lang="en-US" altLang="zh-CN" sz="4000" b="1" dirty="0" err="1">
                <a:solidFill>
                  <a:schemeClr val="tx2">
                    <a:lumMod val="75000"/>
                  </a:schemeClr>
                </a:solidFill>
              </a:rPr>
              <a:t>billirubin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produced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Much more </a:t>
            </a:r>
            <a:r>
              <a:rPr lang="en-US" altLang="zh-CN" dirty="0" err="1"/>
              <a:t>Hemolysis</a:t>
            </a:r>
            <a:endParaRPr lang="en-US" altLang="zh-CN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The life-length of </a:t>
            </a:r>
            <a:r>
              <a:rPr lang="en-US" altLang="zh-CN" dirty="0" err="1"/>
              <a:t>hemolysis</a:t>
            </a:r>
            <a:r>
              <a:rPr lang="en-US" altLang="zh-CN" dirty="0"/>
              <a:t>(70~80)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zh-CN" altLang="en-US" dirty="0"/>
          </a:p>
        </p:txBody>
      </p:sp>
      <p:pic>
        <p:nvPicPr>
          <p:cNvPr id="6148" name="图片 3" descr="red-blood-ce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000501"/>
            <a:ext cx="7315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7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>
                <a:latin typeface="Arial" panose="020B0604020202020204" pitchFamily="34" charset="0"/>
              </a:rPr>
              <a:t>Special characteristic in neonates</a:t>
            </a:r>
            <a:endParaRPr lang="zh-CN" altLang="en-US" sz="360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2.The low capability of  albumin on </a:t>
            </a:r>
            <a:r>
              <a:rPr lang="en-US" altLang="zh-CN" sz="4000" b="1" dirty="0" err="1">
                <a:solidFill>
                  <a:schemeClr val="tx2">
                    <a:lumMod val="75000"/>
                  </a:schemeClr>
                </a:solidFill>
              </a:rPr>
              <a:t>unconjugated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zh-CN" sz="4000" b="1" dirty="0" err="1">
                <a:solidFill>
                  <a:schemeClr val="tx2">
                    <a:lumMod val="75000"/>
                  </a:schemeClr>
                </a:solidFill>
              </a:rPr>
              <a:t>billirubin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transportation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acid intoxication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Less albumin in neonates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>
                <a:latin typeface="Arial" panose="020B0604020202020204" pitchFamily="34" charset="0"/>
              </a:rPr>
              <a:t>Special characteristic in neonates</a:t>
            </a:r>
            <a:endParaRPr lang="zh-CN" altLang="en-US" sz="360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3.The low capability of </a:t>
            </a:r>
            <a:r>
              <a:rPr lang="en-US" altLang="zh-CN" sz="4000" b="1" dirty="0" err="1">
                <a:solidFill>
                  <a:schemeClr val="tx2">
                    <a:lumMod val="75000"/>
                  </a:schemeClr>
                </a:solidFill>
              </a:rPr>
              <a:t>heptatocyte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Less Y protein and Z protein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 The primary development of </a:t>
            </a:r>
            <a:r>
              <a:rPr lang="en-US" altLang="zh-CN" dirty="0" err="1"/>
              <a:t>Hepato</a:t>
            </a:r>
            <a:r>
              <a:rPr lang="en-US" altLang="zh-CN" dirty="0"/>
              <a:t>-enzyme system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Easy-broken </a:t>
            </a:r>
            <a:r>
              <a:rPr lang="en-US" altLang="zh-CN" dirty="0" err="1"/>
              <a:t>hepato</a:t>
            </a:r>
            <a:r>
              <a:rPr lang="en-US" altLang="zh-CN" dirty="0"/>
              <a:t>-enzyme system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</a:rPr>
              <a:t>After-born, the blood glucose level is very low.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9616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3771900"/>
            <a:ext cx="3857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>
                <a:latin typeface="Arial" panose="020B0604020202020204" pitchFamily="34" charset="0"/>
              </a:rPr>
              <a:t>Special characteristic in neonates</a:t>
            </a:r>
            <a:endParaRPr lang="zh-CN" altLang="en-US" sz="3600"/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4.High workload of the </a:t>
            </a:r>
            <a:r>
              <a:rPr lang="en-US" altLang="zh-CN" sz="3600" b="1" dirty="0" err="1">
                <a:solidFill>
                  <a:schemeClr val="tx2">
                    <a:lumMod val="75000"/>
                  </a:schemeClr>
                </a:solidFill>
              </a:rPr>
              <a:t>hepato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-enteric circulation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Less bacterial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Low enzymatic activity in intestine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dirty="0"/>
              <a:t>High level of </a:t>
            </a:r>
            <a:r>
              <a:rPr lang="en-US" altLang="zh-CN" dirty="0" err="1"/>
              <a:t>billirubin</a:t>
            </a:r>
            <a:r>
              <a:rPr lang="en-US" altLang="zh-CN" dirty="0"/>
              <a:t> in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CN" dirty="0"/>
              <a:t>    </a:t>
            </a:r>
            <a:r>
              <a:rPr lang="en-US" altLang="zh-CN" dirty="0" err="1"/>
              <a:t>meconium</a:t>
            </a:r>
            <a:endParaRPr lang="en-US" altLang="zh-CN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zh-CN" dirty="0"/>
          </a:p>
          <a:p>
            <a:pPr eaLnBrk="1" hangingPunct="1">
              <a:buFont typeface="Arial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/>
              <a:t>A little exam</a:t>
            </a:r>
            <a:endParaRPr lang="zh-CN" altLang="en-US" sz="5400" b="1"/>
          </a:p>
        </p:txBody>
      </p:sp>
      <p:pic>
        <p:nvPicPr>
          <p:cNvPr id="14339" name="图片 3" descr="liver_disor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57376"/>
            <a:ext cx="43672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38376" y="1714500"/>
            <a:ext cx="251777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latin typeface="Verdana" pitchFamily="34" charset="0"/>
              </a:rPr>
              <a:t>Increased </a:t>
            </a:r>
            <a:r>
              <a:rPr lang="en-US" altLang="zh-CN" sz="2400" dirty="0" err="1">
                <a:latin typeface="Verdana" pitchFamily="34" charset="0"/>
              </a:rPr>
              <a:t>rbc’s</a:t>
            </a:r>
            <a:endParaRPr lang="en-US" altLang="zh-CN" sz="2400" dirty="0">
              <a:latin typeface="Verdan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24064" y="2500313"/>
            <a:ext cx="3646487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latin typeface="Verdana" pitchFamily="34" charset="0"/>
              </a:rPr>
              <a:t>Shortened </a:t>
            </a:r>
            <a:r>
              <a:rPr lang="en-US" altLang="zh-CN" sz="2400" dirty="0" err="1">
                <a:latin typeface="Verdana" pitchFamily="34" charset="0"/>
              </a:rPr>
              <a:t>rbc</a:t>
            </a:r>
            <a:r>
              <a:rPr lang="en-US" altLang="zh-CN" sz="2400" dirty="0">
                <a:latin typeface="Verdana" pitchFamily="34" charset="0"/>
              </a:rPr>
              <a:t> lifespan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81189" y="3714751"/>
            <a:ext cx="3786187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latin typeface="Verdana" pitchFamily="34" charset="0"/>
              </a:rPr>
              <a:t>Immature hepatic uptake &amp; conjugation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1188" y="5143501"/>
            <a:ext cx="393729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latin typeface="Verdana" pitchFamily="34" charset="0"/>
              </a:rPr>
              <a:t>Increased </a:t>
            </a:r>
            <a:r>
              <a:rPr lang="en-US" altLang="zh-CN" sz="2400" dirty="0" err="1">
                <a:latin typeface="Verdana" pitchFamily="34" charset="0"/>
              </a:rPr>
              <a:t>enterohepatic</a:t>
            </a:r>
            <a:endParaRPr lang="en-US" altLang="zh-CN" sz="2400" dirty="0"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altLang="zh-CN" sz="2400" dirty="0">
                <a:latin typeface="Verdana" pitchFamily="34" charset="0"/>
              </a:rPr>
              <a:t>Circulation</a:t>
            </a:r>
          </a:p>
        </p:txBody>
      </p:sp>
      <p:cxnSp>
        <p:nvCxnSpPr>
          <p:cNvPr id="14" name="直接箭头连接符 13"/>
          <p:cNvCxnSpPr>
            <a:stCxn id="7" idx="3"/>
          </p:cNvCxnSpPr>
          <p:nvPr/>
        </p:nvCxnSpPr>
        <p:spPr>
          <a:xfrm flipV="1">
            <a:off x="5670550" y="2214563"/>
            <a:ext cx="2782888" cy="5143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3"/>
          </p:cNvCxnSpPr>
          <p:nvPr/>
        </p:nvCxnSpPr>
        <p:spPr>
          <a:xfrm>
            <a:off x="4756150" y="1943100"/>
            <a:ext cx="3625850" cy="571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8" idx="3"/>
          </p:cNvCxnSpPr>
          <p:nvPr/>
        </p:nvCxnSpPr>
        <p:spPr>
          <a:xfrm flipV="1">
            <a:off x="5667375" y="3286125"/>
            <a:ext cx="1714500" cy="8445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3"/>
          </p:cNvCxnSpPr>
          <p:nvPr/>
        </p:nvCxnSpPr>
        <p:spPr>
          <a:xfrm flipV="1">
            <a:off x="5818485" y="5214939"/>
            <a:ext cx="1920579" cy="3440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1048</Words>
  <Application>Microsoft Office PowerPoint</Application>
  <PresentationFormat>Widescreen</PresentationFormat>
  <Paragraphs>256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宋体</vt:lpstr>
      <vt:lpstr>Arial</vt:lpstr>
      <vt:lpstr>Calibri</vt:lpstr>
      <vt:lpstr>Century Gothic</vt:lpstr>
      <vt:lpstr>Courier New</vt:lpstr>
      <vt:lpstr>Verdana</vt:lpstr>
      <vt:lpstr>Wingdings</vt:lpstr>
      <vt:lpstr>Wingdings 2</vt:lpstr>
      <vt:lpstr>Wingdings 3</vt:lpstr>
      <vt:lpstr>Ion</vt:lpstr>
      <vt:lpstr>NEONATAL JAUNDICE</vt:lpstr>
      <vt:lpstr>What is the Neonatal Jaundice?</vt:lpstr>
      <vt:lpstr>PowerPoint Presentation</vt:lpstr>
      <vt:lpstr>PowerPoint Presentation</vt:lpstr>
      <vt:lpstr>Special characteristic in neonates</vt:lpstr>
      <vt:lpstr>Special characteristic in neonates</vt:lpstr>
      <vt:lpstr>Special characteristic in neonates</vt:lpstr>
      <vt:lpstr>Special characteristic in neonates</vt:lpstr>
      <vt:lpstr>A little exam</vt:lpstr>
      <vt:lpstr>Grading of extent of jaundice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 in the practical execution of phototherapy</vt:lpstr>
      <vt:lpstr>PowerPoint Presentation</vt:lpstr>
      <vt:lpstr>PowerPoint Presentation</vt:lpstr>
      <vt:lpstr>PowerPoint Presentation</vt:lpstr>
      <vt:lpstr>DRUGS</vt:lpstr>
      <vt:lpstr>Kernicterus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JAUNDICE</dc:title>
  <dc:creator>Dr Ravi sankar</dc:creator>
  <cp:lastModifiedBy>Dr Ravi sankar</cp:lastModifiedBy>
  <cp:revision>10</cp:revision>
  <dcterms:created xsi:type="dcterms:W3CDTF">2017-06-02T16:45:01Z</dcterms:created>
  <dcterms:modified xsi:type="dcterms:W3CDTF">2017-06-02T19:41:07Z</dcterms:modified>
</cp:coreProperties>
</file>